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78" r:id="rId3"/>
    <p:sldId id="275" r:id="rId4"/>
    <p:sldId id="276" r:id="rId5"/>
    <p:sldId id="264" r:id="rId6"/>
    <p:sldId id="265" r:id="rId7"/>
    <p:sldId id="266" r:id="rId8"/>
    <p:sldId id="272" r:id="rId9"/>
    <p:sldId id="277" r:id="rId10"/>
    <p:sldId id="274" r:id="rId11"/>
    <p:sldId id="268" r:id="rId12"/>
    <p:sldId id="270" r:id="rId13"/>
    <p:sldId id="273" r:id="rId14"/>
    <p:sldId id="258" r:id="rId15"/>
    <p:sldId id="259" r:id="rId16"/>
    <p:sldId id="260" r:id="rId17"/>
    <p:sldId id="261" r:id="rId18"/>
    <p:sldId id="2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85" autoAdjust="0"/>
    <p:restoredTop sz="92712"/>
  </p:normalViewPr>
  <p:slideViewPr>
    <p:cSldViewPr snapToGrid="0">
      <p:cViewPr varScale="1">
        <p:scale>
          <a:sx n="117" d="100"/>
          <a:sy n="117" d="100"/>
        </p:scale>
        <p:origin x="17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1CC653-B51F-7946-8A07-5B5B0CFE2D5D}" type="datetimeFigureOut">
              <a:rPr lang="en-US" smtClean="0"/>
              <a:t>2/14/18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89B075-7FDB-A649-B2AB-8A8415569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75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57758-3A8F-4587-87F4-3DFCAA678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</a:p>
        </p:txBody>
      </p:sp>
      <p:pic>
        <p:nvPicPr>
          <p:cNvPr id="4" name="Picture 4" descr="A picture containing vector graphics&#10;&#10;Description generated with very high confidence">
            <a:extLst>
              <a:ext uri="{FF2B5EF4-FFF2-40B4-BE49-F238E27FC236}">
                <a16:creationId xmlns:a16="http://schemas.microsoft.com/office/drawing/2014/main" id="{E163E937-6875-4AF2-9B1E-648A82CDF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4026"/>
            <a:ext cx="2743423" cy="2133600"/>
          </a:xfrm>
          <a:prstGeom prst="rect">
            <a:avLst/>
          </a:prstGeom>
        </p:spPr>
      </p:pic>
      <p:pic>
        <p:nvPicPr>
          <p:cNvPr id="6" name="Picture 6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55766367-0240-41C5-9C92-CE870EF91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5850" y="1693863"/>
            <a:ext cx="5645800" cy="2140746"/>
          </a:xfrm>
          <a:prstGeom prst="rect">
            <a:avLst/>
          </a:prstGeom>
        </p:spPr>
      </p:pic>
      <p:pic>
        <p:nvPicPr>
          <p:cNvPr id="8" name="Picture 8" descr="A close up of a sign&#10;&#10;Description generated with high confidence">
            <a:extLst>
              <a:ext uri="{FF2B5EF4-FFF2-40B4-BE49-F238E27FC236}">
                <a16:creationId xmlns:a16="http://schemas.microsoft.com/office/drawing/2014/main" id="{B19C82EA-2EE4-437F-AB2E-19EFDF3361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314825"/>
            <a:ext cx="4052155" cy="1760059"/>
          </a:xfrm>
          <a:prstGeom prst="rect">
            <a:avLst/>
          </a:prstGeom>
        </p:spPr>
      </p:pic>
      <p:pic>
        <p:nvPicPr>
          <p:cNvPr id="10" name="Picture 10" descr="A close up of a sign&#10;&#10;Description generated with high confidence">
            <a:extLst>
              <a:ext uri="{FF2B5EF4-FFF2-40B4-BE49-F238E27FC236}">
                <a16:creationId xmlns:a16="http://schemas.microsoft.com/office/drawing/2014/main" id="{B3421576-C593-4973-AC2C-77E6F5404F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6584" y="4314825"/>
            <a:ext cx="1822338" cy="1822413"/>
          </a:xfrm>
          <a:prstGeom prst="rect">
            <a:avLst/>
          </a:prstGeom>
        </p:spPr>
      </p:pic>
      <p:pic>
        <p:nvPicPr>
          <p:cNvPr id="12" name="Picture 1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E229CCCC-B6D4-4855-B5E3-25D1B353DE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1244" y="4270231"/>
            <a:ext cx="1813156" cy="180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06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15369-D3FB-FA4F-BDF2-0C629AD62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the Optimization Problem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E94FCE-FFDD-394F-8689-7355ABA093B9}"/>
              </a:ext>
            </a:extLst>
          </p:cNvPr>
          <p:cNvSpPr/>
          <p:nvPr/>
        </p:nvSpPr>
        <p:spPr>
          <a:xfrm>
            <a:off x="2868205" y="3534770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F698F1A-EE39-DD45-8AC5-28C6789B82C2}"/>
              </a:ext>
            </a:extLst>
          </p:cNvPr>
          <p:cNvSpPr/>
          <p:nvPr/>
        </p:nvSpPr>
        <p:spPr>
          <a:xfrm>
            <a:off x="3525572" y="2636292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B5E65E-DFE4-9F44-88E0-04F64E1261E9}"/>
              </a:ext>
            </a:extLst>
          </p:cNvPr>
          <p:cNvSpPr/>
          <p:nvPr/>
        </p:nvSpPr>
        <p:spPr>
          <a:xfrm>
            <a:off x="3279912" y="5826461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6314B8-E241-354A-8BC7-4041FA89A0DA}"/>
              </a:ext>
            </a:extLst>
          </p:cNvPr>
          <p:cNvSpPr/>
          <p:nvPr/>
        </p:nvSpPr>
        <p:spPr>
          <a:xfrm>
            <a:off x="4412676" y="3411940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A11DFEA-0C42-204C-935F-8856B95059B4}"/>
              </a:ext>
            </a:extLst>
          </p:cNvPr>
          <p:cNvSpPr/>
          <p:nvPr/>
        </p:nvSpPr>
        <p:spPr>
          <a:xfrm>
            <a:off x="1942432" y="5038298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3FD8501-289F-DC42-9262-002A82C79B29}"/>
              </a:ext>
            </a:extLst>
          </p:cNvPr>
          <p:cNvSpPr/>
          <p:nvPr/>
        </p:nvSpPr>
        <p:spPr>
          <a:xfrm>
            <a:off x="4450785" y="4443949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B55CA8-1EDC-6C43-8722-DFB72705354C}"/>
              </a:ext>
            </a:extLst>
          </p:cNvPr>
          <p:cNvSpPr/>
          <p:nvPr/>
        </p:nvSpPr>
        <p:spPr>
          <a:xfrm>
            <a:off x="1696772" y="2636292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A2AC70C-2DEA-AE42-9BF3-56A014FFA79D}"/>
              </a:ext>
            </a:extLst>
          </p:cNvPr>
          <p:cNvCxnSpPr>
            <a:cxnSpLocks/>
            <a:stCxn id="10" idx="6"/>
            <a:endCxn id="5" idx="2"/>
          </p:cNvCxnSpPr>
          <p:nvPr/>
        </p:nvCxnSpPr>
        <p:spPr>
          <a:xfrm>
            <a:off x="1942432" y="2759122"/>
            <a:ext cx="1583140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8381F6C-7733-3340-80D0-2149F035C49E}"/>
              </a:ext>
            </a:extLst>
          </p:cNvPr>
          <p:cNvCxnSpPr>
            <a:cxnSpLocks/>
            <a:stCxn id="8" idx="0"/>
            <a:endCxn id="10" idx="4"/>
          </p:cNvCxnSpPr>
          <p:nvPr/>
        </p:nvCxnSpPr>
        <p:spPr>
          <a:xfrm flipH="1" flipV="1">
            <a:off x="1819602" y="2881952"/>
            <a:ext cx="245660" cy="2156346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15E91C3-4B77-3040-9B6C-29E18E641C13}"/>
              </a:ext>
            </a:extLst>
          </p:cNvPr>
          <p:cNvCxnSpPr>
            <a:cxnSpLocks/>
            <a:stCxn id="8" idx="7"/>
            <a:endCxn id="4" idx="3"/>
          </p:cNvCxnSpPr>
          <p:nvPr/>
        </p:nvCxnSpPr>
        <p:spPr>
          <a:xfrm flipV="1">
            <a:off x="2152116" y="3744454"/>
            <a:ext cx="752065" cy="1329820"/>
          </a:xfrm>
          <a:prstGeom prst="line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322256-DE3E-7D47-B1CB-AD52C5E98FD1}"/>
              </a:ext>
            </a:extLst>
          </p:cNvPr>
          <p:cNvCxnSpPr>
            <a:cxnSpLocks/>
            <a:stCxn id="4" idx="4"/>
            <a:endCxn id="6" idx="0"/>
          </p:cNvCxnSpPr>
          <p:nvPr/>
        </p:nvCxnSpPr>
        <p:spPr>
          <a:xfrm>
            <a:off x="2991035" y="3780430"/>
            <a:ext cx="411707" cy="2046031"/>
          </a:xfrm>
          <a:prstGeom prst="line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EF721C1-C6BE-C247-BFB9-AF82DABD3FC4}"/>
              </a:ext>
            </a:extLst>
          </p:cNvPr>
          <p:cNvCxnSpPr>
            <a:cxnSpLocks/>
            <a:stCxn id="9" idx="3"/>
            <a:endCxn id="6" idx="7"/>
          </p:cNvCxnSpPr>
          <p:nvPr/>
        </p:nvCxnSpPr>
        <p:spPr>
          <a:xfrm flipH="1">
            <a:off x="3489596" y="4653633"/>
            <a:ext cx="997165" cy="1208804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A384687-D734-274F-9154-021C8E7879EC}"/>
              </a:ext>
            </a:extLst>
          </p:cNvPr>
          <p:cNvCxnSpPr>
            <a:cxnSpLocks/>
            <a:stCxn id="9" idx="0"/>
            <a:endCxn id="7" idx="4"/>
          </p:cNvCxnSpPr>
          <p:nvPr/>
        </p:nvCxnSpPr>
        <p:spPr>
          <a:xfrm flipH="1" flipV="1">
            <a:off x="4535506" y="3657600"/>
            <a:ext cx="38109" cy="786349"/>
          </a:xfrm>
          <a:prstGeom prst="line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78F91BF-6F9B-C34D-A146-55D5C459DB1C}"/>
              </a:ext>
            </a:extLst>
          </p:cNvPr>
          <p:cNvCxnSpPr>
            <a:cxnSpLocks/>
            <a:stCxn id="5" idx="5"/>
            <a:endCxn id="7" idx="1"/>
          </p:cNvCxnSpPr>
          <p:nvPr/>
        </p:nvCxnSpPr>
        <p:spPr>
          <a:xfrm>
            <a:off x="3735256" y="2845976"/>
            <a:ext cx="713396" cy="60194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Down Arrow 72">
            <a:extLst>
              <a:ext uri="{FF2B5EF4-FFF2-40B4-BE49-F238E27FC236}">
                <a16:creationId xmlns:a16="http://schemas.microsoft.com/office/drawing/2014/main" id="{A56061DE-1178-1D4D-8E84-CFE98ADF73D7}"/>
              </a:ext>
            </a:extLst>
          </p:cNvPr>
          <p:cNvSpPr/>
          <p:nvPr/>
        </p:nvSpPr>
        <p:spPr>
          <a:xfrm>
            <a:off x="3533237" y="2097276"/>
            <a:ext cx="237995" cy="501367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1FB1B8C-8BB5-DF4B-806E-6B7B916D8C49}"/>
              </a:ext>
            </a:extLst>
          </p:cNvPr>
          <p:cNvSpPr txBox="1"/>
          <p:nvPr/>
        </p:nvSpPr>
        <p:spPr>
          <a:xfrm>
            <a:off x="3066543" y="1768944"/>
            <a:ext cx="11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Start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DE052A88-36EF-FA49-8BAA-2D5FA836B966}"/>
              </a:ext>
            </a:extLst>
          </p:cNvPr>
          <p:cNvSpPr/>
          <p:nvPr/>
        </p:nvSpPr>
        <p:spPr>
          <a:xfrm>
            <a:off x="7130262" y="3534770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7729B08-A71E-3B47-8EA1-5AF002D7FA72}"/>
              </a:ext>
            </a:extLst>
          </p:cNvPr>
          <p:cNvSpPr/>
          <p:nvPr/>
        </p:nvSpPr>
        <p:spPr>
          <a:xfrm>
            <a:off x="7787629" y="2636292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9A26C3D5-EF0C-CA46-B41C-106647182CDC}"/>
              </a:ext>
            </a:extLst>
          </p:cNvPr>
          <p:cNvSpPr/>
          <p:nvPr/>
        </p:nvSpPr>
        <p:spPr>
          <a:xfrm>
            <a:off x="7541969" y="5826461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18132C6F-4116-4B4B-9DC1-CA50B9ECFDAB}"/>
              </a:ext>
            </a:extLst>
          </p:cNvPr>
          <p:cNvSpPr/>
          <p:nvPr/>
        </p:nvSpPr>
        <p:spPr>
          <a:xfrm>
            <a:off x="8674733" y="3411940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E8BB13BB-8A26-A74A-B809-27ED851D3D59}"/>
              </a:ext>
            </a:extLst>
          </p:cNvPr>
          <p:cNvSpPr/>
          <p:nvPr/>
        </p:nvSpPr>
        <p:spPr>
          <a:xfrm>
            <a:off x="6204489" y="5038298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22C98772-46F9-A04A-8357-7237BBC7EA5B}"/>
              </a:ext>
            </a:extLst>
          </p:cNvPr>
          <p:cNvSpPr/>
          <p:nvPr/>
        </p:nvSpPr>
        <p:spPr>
          <a:xfrm>
            <a:off x="8712842" y="4443949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DB90C11F-F143-9241-8C3C-06197A349210}"/>
              </a:ext>
            </a:extLst>
          </p:cNvPr>
          <p:cNvSpPr/>
          <p:nvPr/>
        </p:nvSpPr>
        <p:spPr>
          <a:xfrm>
            <a:off x="5958829" y="2636292"/>
            <a:ext cx="245660" cy="24566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B6FFA7F9-C725-EB41-AA62-AB0329244C67}"/>
              </a:ext>
            </a:extLst>
          </p:cNvPr>
          <p:cNvCxnSpPr>
            <a:cxnSpLocks/>
            <a:endCxn id="99" idx="4"/>
          </p:cNvCxnSpPr>
          <p:nvPr/>
        </p:nvCxnSpPr>
        <p:spPr>
          <a:xfrm flipH="1" flipV="1">
            <a:off x="8797563" y="3657600"/>
            <a:ext cx="38109" cy="786349"/>
          </a:xfrm>
          <a:prstGeom prst="line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308247AC-FD7E-DE4D-A9CF-44F68F6D6081}"/>
              </a:ext>
            </a:extLst>
          </p:cNvPr>
          <p:cNvCxnSpPr>
            <a:cxnSpLocks/>
            <a:stCxn id="97" idx="5"/>
            <a:endCxn id="99" idx="1"/>
          </p:cNvCxnSpPr>
          <p:nvPr/>
        </p:nvCxnSpPr>
        <p:spPr>
          <a:xfrm>
            <a:off x="7997313" y="2845976"/>
            <a:ext cx="713396" cy="60194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Down Arrow 107">
            <a:extLst>
              <a:ext uri="{FF2B5EF4-FFF2-40B4-BE49-F238E27FC236}">
                <a16:creationId xmlns:a16="http://schemas.microsoft.com/office/drawing/2014/main" id="{DA20ED63-8964-D644-B6CE-0D2382F470ED}"/>
              </a:ext>
            </a:extLst>
          </p:cNvPr>
          <p:cNvSpPr/>
          <p:nvPr/>
        </p:nvSpPr>
        <p:spPr>
          <a:xfrm>
            <a:off x="7795294" y="2097276"/>
            <a:ext cx="237995" cy="501367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DED438E9-38FD-A843-94F7-B4AD0762B5D2}"/>
              </a:ext>
            </a:extLst>
          </p:cNvPr>
          <p:cNvSpPr txBox="1"/>
          <p:nvPr/>
        </p:nvSpPr>
        <p:spPr>
          <a:xfrm>
            <a:off x="7328600" y="1768944"/>
            <a:ext cx="11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Start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E3EDFF51-73C6-4042-8949-DDE82C484288}"/>
              </a:ext>
            </a:extLst>
          </p:cNvPr>
          <p:cNvCxnSpPr>
            <a:cxnSpLocks/>
            <a:stCxn id="99" idx="1"/>
            <a:endCxn id="94" idx="6"/>
          </p:cNvCxnSpPr>
          <p:nvPr/>
        </p:nvCxnSpPr>
        <p:spPr>
          <a:xfrm flipH="1" flipV="1">
            <a:off x="7375922" y="3657600"/>
            <a:ext cx="1372896" cy="822325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EC415B73-C599-DE4E-BB6C-7185D083AFBC}"/>
              </a:ext>
            </a:extLst>
          </p:cNvPr>
          <p:cNvCxnSpPr/>
          <p:nvPr/>
        </p:nvCxnSpPr>
        <p:spPr>
          <a:xfrm>
            <a:off x="5302645" y="1880343"/>
            <a:ext cx="0" cy="44211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0902F5FF-DD39-004E-AD4F-6B99F04380C9}"/>
              </a:ext>
            </a:extLst>
          </p:cNvPr>
          <p:cNvSpPr txBox="1"/>
          <p:nvPr/>
        </p:nvSpPr>
        <p:spPr>
          <a:xfrm>
            <a:off x="2188092" y="6183452"/>
            <a:ext cx="1705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TSP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4440C159-80AF-CE4B-8AD5-237E7307481A}"/>
              </a:ext>
            </a:extLst>
          </p:cNvPr>
          <p:cNvSpPr txBox="1"/>
          <p:nvPr/>
        </p:nvSpPr>
        <p:spPr>
          <a:xfrm>
            <a:off x="6204489" y="6215630"/>
            <a:ext cx="26013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TSP with Profits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BF5CBB30-58E3-D04A-8C7A-EE744EA8076C}"/>
              </a:ext>
            </a:extLst>
          </p:cNvPr>
          <p:cNvCxnSpPr>
            <a:endCxn id="10" idx="1"/>
          </p:cNvCxnSpPr>
          <p:nvPr/>
        </p:nvCxnSpPr>
        <p:spPr>
          <a:xfrm>
            <a:off x="1487088" y="2239617"/>
            <a:ext cx="245660" cy="432651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23505018-7B30-3140-A1E3-786004269E9C}"/>
              </a:ext>
            </a:extLst>
          </p:cNvPr>
          <p:cNvSpPr txBox="1"/>
          <p:nvPr/>
        </p:nvSpPr>
        <p:spPr>
          <a:xfrm>
            <a:off x="771590" y="1880343"/>
            <a:ext cx="11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Brewery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03DA90B-677E-9541-B8A6-4551E1EB5B7C}"/>
              </a:ext>
            </a:extLst>
          </p:cNvPr>
          <p:cNvSpPr txBox="1"/>
          <p:nvPr/>
        </p:nvSpPr>
        <p:spPr>
          <a:xfrm>
            <a:off x="9117484" y="2826600"/>
            <a:ext cx="26584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Don’t need to visit all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But earn reward for each visited node 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09FC2796-84BE-0F41-BCB9-6B0488AC6853}"/>
              </a:ext>
            </a:extLst>
          </p:cNvPr>
          <p:cNvSpPr txBox="1"/>
          <p:nvPr/>
        </p:nvSpPr>
        <p:spPr>
          <a:xfrm>
            <a:off x="8597973" y="3078584"/>
            <a:ext cx="475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$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D96D63ED-35E2-7E4C-BACD-38A80335F401}"/>
              </a:ext>
            </a:extLst>
          </p:cNvPr>
          <p:cNvSpPr txBox="1"/>
          <p:nvPr/>
        </p:nvSpPr>
        <p:spPr>
          <a:xfrm>
            <a:off x="8662859" y="4653633"/>
            <a:ext cx="475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$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7B35902E-8C70-6A45-AD6D-2636732BA917}"/>
              </a:ext>
            </a:extLst>
          </p:cNvPr>
          <p:cNvSpPr txBox="1"/>
          <p:nvPr/>
        </p:nvSpPr>
        <p:spPr>
          <a:xfrm>
            <a:off x="6797800" y="3472934"/>
            <a:ext cx="475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$</a:t>
            </a:r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58E7A55D-1F8E-9647-A241-87C26BEE5568}"/>
              </a:ext>
            </a:extLst>
          </p:cNvPr>
          <p:cNvSpPr/>
          <p:nvPr/>
        </p:nvSpPr>
        <p:spPr>
          <a:xfrm>
            <a:off x="539646" y="1499016"/>
            <a:ext cx="4601980" cy="5146101"/>
          </a:xfrm>
          <a:prstGeom prst="roundRect">
            <a:avLst/>
          </a:prstGeom>
          <a:solidFill>
            <a:schemeClr val="bg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267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8" grpId="0" animBg="1"/>
      <p:bldP spid="109" grpId="0"/>
      <p:bldP spid="120" grpId="0"/>
      <p:bldP spid="125" grpId="0"/>
      <p:bldP spid="126" grpId="0"/>
      <p:bldP spid="126" grpId="1"/>
      <p:bldP spid="127" grpId="0"/>
      <p:bldP spid="127" grpId="1"/>
      <p:bldP spid="128" grpId="0"/>
      <p:bldP spid="128" grpId="1"/>
      <p:bldP spid="13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5B49B-6F5B-6843-AE37-C8884253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the Optimization Problem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56915A-0BB7-EF40-B493-36D7F88375F5}"/>
              </a:ext>
            </a:extLst>
          </p:cNvPr>
          <p:cNvSpPr txBox="1"/>
          <p:nvPr/>
        </p:nvSpPr>
        <p:spPr>
          <a:xfrm>
            <a:off x="1325761" y="2212683"/>
            <a:ext cx="2504661" cy="120032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TSP with Profits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5A11906-5B0A-D745-92D2-FE6855C3213F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830422" y="2812848"/>
            <a:ext cx="3367246" cy="0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27537AB-90AD-724A-A214-825283F22431}"/>
              </a:ext>
            </a:extLst>
          </p:cNvPr>
          <p:cNvSpPr txBox="1"/>
          <p:nvPr/>
        </p:nvSpPr>
        <p:spPr>
          <a:xfrm>
            <a:off x="3918570" y="1866435"/>
            <a:ext cx="3190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Visit each node within specified </a:t>
            </a:r>
            <a:r>
              <a:rPr lang="en-US" sz="2400" dirty="0">
                <a:solidFill>
                  <a:srgbClr val="FF0000"/>
                </a:solidFill>
              </a:rPr>
              <a:t>time window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F77777-70C8-9B46-89F5-EF765DB87096}"/>
              </a:ext>
            </a:extLst>
          </p:cNvPr>
          <p:cNvSpPr txBox="1"/>
          <p:nvPr/>
        </p:nvSpPr>
        <p:spPr>
          <a:xfrm>
            <a:off x="7197668" y="1935685"/>
            <a:ext cx="3624158" cy="175432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Vehicle Routing Problem with Time Windows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8BC4ED4-F6AF-3442-B8BF-3633176C0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90175"/>
            <a:ext cx="10515600" cy="1886788"/>
          </a:xfrm>
        </p:spPr>
        <p:txBody>
          <a:bodyPr/>
          <a:lstStyle/>
          <a:p>
            <a:r>
              <a:rPr lang="en-US" dirty="0"/>
              <a:t>Implemented in Python using Google’s </a:t>
            </a:r>
            <a:r>
              <a:rPr lang="en-US" dirty="0">
                <a:latin typeface="Monaco" pitchFamily="2" charset="77"/>
              </a:rPr>
              <a:t>or-tools</a:t>
            </a:r>
            <a:r>
              <a:rPr lang="en-US" dirty="0"/>
              <a:t> library</a:t>
            </a:r>
          </a:p>
          <a:p>
            <a:pPr lvl="1"/>
            <a:r>
              <a:rPr lang="en-US" dirty="0"/>
              <a:t>API for modeling and solving optimization problems</a:t>
            </a:r>
          </a:p>
        </p:txBody>
      </p:sp>
    </p:spTree>
    <p:extLst>
      <p:ext uri="{BB962C8B-B14F-4D97-AF65-F5344CB8AC3E}">
        <p14:creationId xmlns:p14="http://schemas.microsoft.com/office/powerpoint/2010/main" val="2435953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13664-7BF8-473C-8A04-53A262AB8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897" y="280035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Insights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238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80900-C0CD-4BC6-ACFA-4966395E1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means for Breweries</a:t>
            </a:r>
          </a:p>
        </p:txBody>
      </p:sp>
      <p:pic>
        <p:nvPicPr>
          <p:cNvPr id="3" name="Picture 3" descr="A picture containing person, woman, people, indoor&#10;&#10;Description generated with very high confidence">
            <a:extLst>
              <a:ext uri="{FF2B5EF4-FFF2-40B4-BE49-F238E27FC236}">
                <a16:creationId xmlns:a16="http://schemas.microsoft.com/office/drawing/2014/main" id="{9509E243-9252-4231-975E-50E151DCA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7775" y="285750"/>
            <a:ext cx="4223153" cy="3173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06CA2C-D73B-4D4C-89A0-FAF33B071BF9}"/>
              </a:ext>
            </a:extLst>
          </p:cNvPr>
          <p:cNvSpPr txBox="1"/>
          <p:nvPr/>
        </p:nvSpPr>
        <p:spPr>
          <a:xfrm>
            <a:off x="7502525" y="4800600"/>
            <a:ext cx="3857769" cy="138430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/>
              <a:t>Friday!!!</a:t>
            </a:r>
          </a:p>
          <a:p>
            <a:pPr algn="ctr"/>
            <a:r>
              <a:rPr lang="en-US" sz="2800" dirty="0"/>
              <a:t>4 hour Pub crawl </a:t>
            </a:r>
            <a:br>
              <a:rPr lang="en-US" dirty="0">
                <a:latin typeface="+mn-ea"/>
                <a:cs typeface="+mn-ea"/>
              </a:rPr>
            </a:br>
            <a:r>
              <a:rPr lang="en-US" sz="2800" dirty="0"/>
              <a:t>from 7 PM</a:t>
            </a:r>
          </a:p>
        </p:txBody>
      </p:sp>
      <p:pic>
        <p:nvPicPr>
          <p:cNvPr id="5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A51AD34-71C5-43E4-AEC7-69A3FE5CA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13" y="1200150"/>
            <a:ext cx="6197783" cy="560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212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D6D6A-148F-429A-91DC-176BDE162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Hammer nailed it!</a:t>
            </a:r>
          </a:p>
        </p:txBody>
      </p:sp>
      <p:pic>
        <p:nvPicPr>
          <p:cNvPr id="7" name="Picture 7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0125B3FD-1AE1-44DF-9DBF-9CDB36AE8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5" y="1343025"/>
            <a:ext cx="6250091" cy="5264150"/>
          </a:xfrm>
          <a:prstGeom prst="rect">
            <a:avLst/>
          </a:prstGeom>
        </p:spPr>
      </p:pic>
      <p:pic>
        <p:nvPicPr>
          <p:cNvPr id="9" name="Picture 9" descr="A person sitting at a beach&#10;&#10;Description generated with very high confidence">
            <a:extLst>
              <a:ext uri="{FF2B5EF4-FFF2-40B4-BE49-F238E27FC236}">
                <a16:creationId xmlns:a16="http://schemas.microsoft.com/office/drawing/2014/main" id="{33F5C3FA-1A81-4823-B5DD-50F14D0B3E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405"/>
          <a:stretch/>
        </p:blipFill>
        <p:spPr>
          <a:xfrm>
            <a:off x="8315651" y="365125"/>
            <a:ext cx="3484237" cy="339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537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BA5A5-F31D-44D6-A349-C79CD496D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made us drink</a:t>
            </a:r>
          </a:p>
        </p:txBody>
      </p:sp>
      <p:pic>
        <p:nvPicPr>
          <p:cNvPr id="3" name="Picture 3" descr="A picture containing cup, table, indoor, sitting&#10;&#10;Description generated with very high confidence">
            <a:extLst>
              <a:ext uri="{FF2B5EF4-FFF2-40B4-BE49-F238E27FC236}">
                <a16:creationId xmlns:a16="http://schemas.microsoft.com/office/drawing/2014/main" id="{591121C3-25CB-49C7-9541-8A0A0E02C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599" y="838200"/>
            <a:ext cx="3893275" cy="2646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541556-2601-477B-95B8-EE033FB5C29A}"/>
              </a:ext>
            </a:extLst>
          </p:cNvPr>
          <p:cNvSpPr txBox="1"/>
          <p:nvPr/>
        </p:nvSpPr>
        <p:spPr>
          <a:xfrm>
            <a:off x="841075" y="1462177"/>
            <a:ext cx="7592691" cy="378565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Changing menus</a:t>
            </a:r>
          </a:p>
          <a:p>
            <a:pPr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Different opening days and times</a:t>
            </a:r>
          </a:p>
          <a:p>
            <a:pPr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Data collection</a:t>
            </a:r>
          </a:p>
          <a:p>
            <a:pPr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Edge cases</a:t>
            </a:r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Bringing together R front-end and Python route optimizer</a:t>
            </a:r>
          </a:p>
        </p:txBody>
      </p:sp>
    </p:spTree>
    <p:extLst>
      <p:ext uri="{BB962C8B-B14F-4D97-AF65-F5344CB8AC3E}">
        <p14:creationId xmlns:p14="http://schemas.microsoft.com/office/powerpoint/2010/main" val="300693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945F5-C223-49A5-B0CA-EDBCFC435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Next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BBD224-DDAD-4F0B-91DB-492607DC5571}"/>
              </a:ext>
            </a:extLst>
          </p:cNvPr>
          <p:cNvSpPr txBox="1"/>
          <p:nvPr/>
        </p:nvSpPr>
        <p:spPr>
          <a:xfrm>
            <a:off x="838200" y="1457325"/>
            <a:ext cx="7592691" cy="452431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Mobile friendly version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Arbitrary starting locations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Choose mode of transport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r>
              <a:rPr lang="en-US" sz="2400" dirty="0"/>
              <a:t>Optimal route based 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waiting times at breweries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user feedback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live traffic data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Incorporate beer menus in brewery filtering</a:t>
            </a:r>
          </a:p>
        </p:txBody>
      </p:sp>
      <p:pic>
        <p:nvPicPr>
          <p:cNvPr id="3" name="Picture 3" descr="A person wearing a red hat and looking at the camera&#10;&#10;Description generated with very high confidence">
            <a:extLst>
              <a:ext uri="{FF2B5EF4-FFF2-40B4-BE49-F238E27FC236}">
                <a16:creationId xmlns:a16="http://schemas.microsoft.com/office/drawing/2014/main" id="{51BECAF0-2A04-43F0-8294-DD556FE1C0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400"/>
          <a:stretch/>
        </p:blipFill>
        <p:spPr>
          <a:xfrm>
            <a:off x="7988589" y="419100"/>
            <a:ext cx="3851351" cy="324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026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2DDD9-42F6-4032-9E8D-0C8C3A0FA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6569" y="476250"/>
            <a:ext cx="3578317" cy="1325563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  <a:endParaRPr lang="en-US"/>
          </a:p>
        </p:txBody>
      </p:sp>
      <p:pic>
        <p:nvPicPr>
          <p:cNvPr id="3" name="Picture 3" descr="A picture containing person, table&#10;&#10;Description generated with high confidence">
            <a:extLst>
              <a:ext uri="{FF2B5EF4-FFF2-40B4-BE49-F238E27FC236}">
                <a16:creationId xmlns:a16="http://schemas.microsoft.com/office/drawing/2014/main" id="{C18DA7AF-7431-46EB-AAC0-B6BD00B49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957" y="1743075"/>
            <a:ext cx="3341237" cy="431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51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96F60-E943-4446-8F29-1A91A3579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24CA9-0AC5-4A41-9A58-98ABA2BD8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Ryan</a:t>
            </a:r>
          </a:p>
          <a:p>
            <a:r>
              <a:rPr lang="en-US" dirty="0"/>
              <a:t>Yiqiang</a:t>
            </a:r>
          </a:p>
          <a:p>
            <a:r>
              <a:rPr lang="en-US" dirty="0"/>
              <a:t>Maise</a:t>
            </a:r>
          </a:p>
          <a:p>
            <a:r>
              <a:rPr lang="en-US" dirty="0"/>
              <a:t>Nishan</a:t>
            </a:r>
          </a:p>
          <a:p>
            <a:r>
              <a:rPr lang="en-US" dirty="0"/>
              <a:t>Kunal</a:t>
            </a:r>
          </a:p>
          <a:p>
            <a:r>
              <a:rPr lang="en-US" dirty="0"/>
              <a:t>Santhosh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016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96F60-E943-4446-8F29-1A91A3579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 Crawl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24CA9-0AC5-4A41-9A58-98ABA2BD8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4292402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13664-7BF8-473C-8A04-53A262AB8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897" y="280035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Route &amp; Schedule Planning</a:t>
            </a:r>
          </a:p>
        </p:txBody>
      </p:sp>
    </p:spTree>
    <p:extLst>
      <p:ext uri="{BB962C8B-B14F-4D97-AF65-F5344CB8AC3E}">
        <p14:creationId xmlns:p14="http://schemas.microsoft.com/office/powerpoint/2010/main" val="4268651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9251E-7276-344C-BF19-0149FC4B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our Route &amp; Schedule Planner Do?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89EF5-F09E-B244-A0C8-3547E494F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Say, you want to: </a:t>
            </a:r>
          </a:p>
          <a:p>
            <a:r>
              <a:rPr lang="en-US" dirty="0"/>
              <a:t>Start your pub crawl at </a:t>
            </a:r>
            <a:r>
              <a:rPr lang="en-US" b="1" dirty="0"/>
              <a:t>Fort Point Beer Co.</a:t>
            </a:r>
            <a:r>
              <a:rPr lang="en-US" dirty="0"/>
              <a:t> at </a:t>
            </a:r>
            <a:r>
              <a:rPr lang="en-US" b="1" dirty="0"/>
              <a:t>7 PM</a:t>
            </a:r>
          </a:p>
          <a:p>
            <a:r>
              <a:rPr lang="en-US" dirty="0"/>
              <a:t>Check out nearby breweries afterwards</a:t>
            </a:r>
          </a:p>
          <a:p>
            <a:r>
              <a:rPr lang="en-US" dirty="0"/>
              <a:t>Spend </a:t>
            </a:r>
            <a:r>
              <a:rPr lang="en-US" b="1" dirty="0"/>
              <a:t>40 min</a:t>
            </a:r>
            <a:r>
              <a:rPr lang="en-US" dirty="0"/>
              <a:t> at each brewery sampling their offerings</a:t>
            </a:r>
          </a:p>
          <a:p>
            <a:r>
              <a:rPr lang="en-US" dirty="0"/>
              <a:t>Head home at </a:t>
            </a:r>
            <a:r>
              <a:rPr lang="en-US" b="1" dirty="0"/>
              <a:t>10 PM</a:t>
            </a:r>
          </a:p>
        </p:txBody>
      </p:sp>
    </p:spTree>
    <p:extLst>
      <p:ext uri="{BB962C8B-B14F-4D97-AF65-F5344CB8AC3E}">
        <p14:creationId xmlns:p14="http://schemas.microsoft.com/office/powerpoint/2010/main" val="3920956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E2764-A60E-C249-A40D-6A6BDE5AD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27" y="365125"/>
            <a:ext cx="10914346" cy="1325563"/>
          </a:xfrm>
        </p:spPr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071CD-92FC-5444-BB8C-D13E2BC308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12496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breweries should you hit after Fort Point Beer Co.?</a:t>
            </a:r>
          </a:p>
          <a:p>
            <a:r>
              <a:rPr lang="en-US" dirty="0"/>
              <a:t>Several breweries nearby</a:t>
            </a:r>
          </a:p>
          <a:p>
            <a:r>
              <a:rPr lang="en-US" dirty="0"/>
              <a:t>Different operating hours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2500EE-C7ED-E046-9391-3ED8C0EC7A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428" y="1408863"/>
            <a:ext cx="4802372" cy="5184862"/>
          </a:xfrm>
          <a:prstGeom prst="rect">
            <a:avLst/>
          </a:prstGeom>
        </p:spPr>
      </p:pic>
      <p:sp>
        <p:nvSpPr>
          <p:cNvPr id="8" name="Down Arrow 7">
            <a:extLst>
              <a:ext uri="{FF2B5EF4-FFF2-40B4-BE49-F238E27FC236}">
                <a16:creationId xmlns:a16="http://schemas.microsoft.com/office/drawing/2014/main" id="{78F560A8-65B6-EF41-BA3D-09DC19E7BE48}"/>
              </a:ext>
            </a:extLst>
          </p:cNvPr>
          <p:cNvSpPr/>
          <p:nvPr/>
        </p:nvSpPr>
        <p:spPr>
          <a:xfrm>
            <a:off x="10121030" y="1690688"/>
            <a:ext cx="237995" cy="501367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60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48B2-5FEC-9942-80A7-6C33CBE89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723" y="365125"/>
            <a:ext cx="11014554" cy="1325563"/>
          </a:xfrm>
        </p:spPr>
        <p:txBody>
          <a:bodyPr/>
          <a:lstStyle/>
          <a:p>
            <a:r>
              <a:rPr lang="en-US" dirty="0"/>
              <a:t>What Would an Awesome Route Plan Look Like?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9FDC8-A6DD-8D45-8F5B-06DF9F94E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Visiting as many breweries as possible</a:t>
            </a:r>
          </a:p>
          <a:p>
            <a:pPr marL="0" indent="0">
              <a:buNone/>
            </a:pPr>
            <a:r>
              <a:rPr lang="en-US" dirty="0"/>
              <a:t>   while</a:t>
            </a:r>
          </a:p>
          <a:p>
            <a:r>
              <a:rPr lang="en-US" dirty="0"/>
              <a:t>Keeping travel time as low as possible </a:t>
            </a:r>
          </a:p>
          <a:p>
            <a:pPr marL="0" indent="0">
              <a:buNone/>
            </a:pPr>
            <a:r>
              <a:rPr lang="en-US" dirty="0"/>
              <a:t>   while also</a:t>
            </a:r>
          </a:p>
          <a:p>
            <a:r>
              <a:rPr lang="en-US" dirty="0"/>
              <a:t>Visiting each brewery in the route while it’s open </a:t>
            </a:r>
          </a:p>
          <a:p>
            <a:pPr marL="0" indent="0">
              <a:buNone/>
            </a:pPr>
            <a:r>
              <a:rPr lang="en-US" dirty="0"/>
              <a:t>   and</a:t>
            </a:r>
          </a:p>
          <a:p>
            <a:r>
              <a:rPr lang="en-US" dirty="0"/>
              <a:t>Knowing when to move on to the next brewery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A210C8-964D-3040-999E-0DEF66168E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7"/>
          <a:stretch/>
        </p:blipFill>
        <p:spPr>
          <a:xfrm>
            <a:off x="1734215" y="1304925"/>
            <a:ext cx="8539951" cy="531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00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6482-F4BC-1F4E-AA13-B3B6F1953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 Plan &amp; Schedule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717E42-9871-DD4C-827A-CECC0973D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66185"/>
            <a:ext cx="12192000" cy="3164683"/>
          </a:xfrm>
          <a:prstGeom prst="rect">
            <a:avLst/>
          </a:prstGeom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9D95FE1F-525C-CA47-AF74-BA713E2E4925}"/>
              </a:ext>
            </a:extLst>
          </p:cNvPr>
          <p:cNvSpPr/>
          <p:nvPr/>
        </p:nvSpPr>
        <p:spPr>
          <a:xfrm>
            <a:off x="7902486" y="4373927"/>
            <a:ext cx="237995" cy="501367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79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65DDA65-B804-4967-8F58-83A86CF56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889" y="280027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289972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227</TotalTime>
  <Words>269</Words>
  <Application>Microsoft Macintosh PowerPoint</Application>
  <PresentationFormat>Widescreen</PresentationFormat>
  <Paragraphs>78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Monaco</vt:lpstr>
      <vt:lpstr>office theme</vt:lpstr>
      <vt:lpstr>PowerPoint Presentation</vt:lpstr>
      <vt:lpstr>Introduction</vt:lpstr>
      <vt:lpstr>Pub Crawl</vt:lpstr>
      <vt:lpstr>Route &amp; Schedule Planning</vt:lpstr>
      <vt:lpstr>What does our Route &amp; Schedule Planner Do? </vt:lpstr>
      <vt:lpstr>The Problem</vt:lpstr>
      <vt:lpstr>What Would an Awesome Route Plan Look Like?</vt:lpstr>
      <vt:lpstr>Route Plan &amp; Schedule Example</vt:lpstr>
      <vt:lpstr>Demo</vt:lpstr>
      <vt:lpstr>Technologies</vt:lpstr>
      <vt:lpstr>Modeling the Optimization Problem</vt:lpstr>
      <vt:lpstr>Modeling the Optimization Problem</vt:lpstr>
      <vt:lpstr>Insights</vt:lpstr>
      <vt:lpstr>What it means for Breweries</vt:lpstr>
      <vt:lpstr>Black Hammer nailed it!</vt:lpstr>
      <vt:lpstr>What made us drink</vt:lpstr>
      <vt:lpstr>What's Next</vt:lpstr>
      <vt:lpstr>Thank you!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Sri Santhosh Hari</cp:lastModifiedBy>
  <cp:revision>79</cp:revision>
  <dcterms:created xsi:type="dcterms:W3CDTF">2013-07-15T20:26:40Z</dcterms:created>
  <dcterms:modified xsi:type="dcterms:W3CDTF">2018-02-14T18:42:19Z</dcterms:modified>
</cp:coreProperties>
</file>

<file path=docProps/thumbnail.jpeg>
</file>